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av" ContentType="audio/wav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80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B6B4-0766-4B5D-8C53-C493F491FB05}" type="datetimeFigureOut">
              <a:rPr lang="el-GR" smtClean="0"/>
              <a:t>26/2/14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9B0D-431D-41C4-B42D-8347D241FF3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B6B4-0766-4B5D-8C53-C493F491FB05}" type="datetimeFigureOut">
              <a:rPr lang="el-GR" smtClean="0"/>
              <a:t>26/2/14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9B0D-431D-41C4-B42D-8347D241FF3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B6B4-0766-4B5D-8C53-C493F491FB05}" type="datetimeFigureOut">
              <a:rPr lang="el-GR" smtClean="0"/>
              <a:t>26/2/14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9B0D-431D-41C4-B42D-8347D241FF3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B6B4-0766-4B5D-8C53-C493F491FB05}" type="datetimeFigureOut">
              <a:rPr lang="el-GR" smtClean="0"/>
              <a:t>26/2/14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9B0D-431D-41C4-B42D-8347D241FF3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B6B4-0766-4B5D-8C53-C493F491FB05}" type="datetimeFigureOut">
              <a:rPr lang="el-GR" smtClean="0"/>
              <a:t>26/2/14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9B0D-431D-41C4-B42D-8347D241FF3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B6B4-0766-4B5D-8C53-C493F491FB05}" type="datetimeFigureOut">
              <a:rPr lang="el-GR" smtClean="0"/>
              <a:t>26/2/14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9B0D-431D-41C4-B42D-8347D241FF3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B6B4-0766-4B5D-8C53-C493F491FB05}" type="datetimeFigureOut">
              <a:rPr lang="el-GR" smtClean="0"/>
              <a:t>26/2/14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9B0D-431D-41C4-B42D-8347D241FF3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B6B4-0766-4B5D-8C53-C493F491FB05}" type="datetimeFigureOut">
              <a:rPr lang="el-GR" smtClean="0"/>
              <a:t>26/2/14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9B0D-431D-41C4-B42D-8347D241FF3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B6B4-0766-4B5D-8C53-C493F491FB05}" type="datetimeFigureOut">
              <a:rPr lang="el-GR" smtClean="0"/>
              <a:t>26/2/14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9B0D-431D-41C4-B42D-8347D241FF34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B6B4-0766-4B5D-8C53-C493F491FB05}" type="datetimeFigureOut">
              <a:rPr lang="el-GR" smtClean="0"/>
              <a:t>26/2/14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D9B0D-431D-41C4-B42D-8347D241FF34}" type="slidenum">
              <a:rPr lang="el-GR" smtClean="0"/>
              <a:t>‹#›</a:t>
            </a:fld>
            <a:endParaRPr lang="el-G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6B6B4-0766-4B5D-8C53-C493F491FB05}" type="datetimeFigureOut">
              <a:rPr lang="el-GR" smtClean="0"/>
              <a:t>26/2/14</a:t>
            </a:fld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1D9B0D-431D-41C4-B42D-8347D241FF34}" type="slidenum">
              <a:rPr lang="el-GR" smtClean="0"/>
              <a:t>‹#›</a:t>
            </a:fld>
            <a:endParaRPr lang="el-G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C1D9B0D-431D-41C4-B42D-8347D241FF34}" type="slidenum">
              <a:rPr lang="el-GR" smtClean="0"/>
              <a:t>‹#›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116B6B4-0766-4B5D-8C53-C493F491FB05}" type="datetimeFigureOut">
              <a:rPr lang="el-GR" smtClean="0"/>
              <a:t>26/2/14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wav"/><Relationship Id="rId4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1" Type="http://schemas.openxmlformats.org/officeDocument/2006/relationships/tags" Target="../tags/tag1.xml"/><Relationship Id="rId2" Type="http://schemas.microsoft.com/office/2007/relationships/media" Target="../media/media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tags" Target="../tags/tag12.x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wav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7" Type="http://schemas.openxmlformats.org/officeDocument/2006/relationships/image" Target="../media/image2.png"/><Relationship Id="rId1" Type="http://schemas.openxmlformats.org/officeDocument/2006/relationships/tags" Target="../tags/tag2.xml"/><Relationship Id="rId2" Type="http://schemas.microsoft.com/office/2007/relationships/media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wav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1" Type="http://schemas.openxmlformats.org/officeDocument/2006/relationships/tags" Target="../tags/tag3.xml"/><Relationship Id="rId2" Type="http://schemas.microsoft.com/office/2007/relationships/media" Target="../media/media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4.wav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6" Type="http://schemas.openxmlformats.org/officeDocument/2006/relationships/image" Target="../media/image2.png"/><Relationship Id="rId1" Type="http://schemas.openxmlformats.org/officeDocument/2006/relationships/tags" Target="../tags/tag4.xml"/><Relationship Id="rId2" Type="http://schemas.microsoft.com/office/2007/relationships/media" Target="../media/media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media5.wav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6" Type="http://schemas.openxmlformats.org/officeDocument/2006/relationships/image" Target="../media/image8.png"/><Relationship Id="rId7" Type="http://schemas.openxmlformats.org/officeDocument/2006/relationships/image" Target="../media/image9.jpeg"/><Relationship Id="rId1" Type="http://schemas.openxmlformats.org/officeDocument/2006/relationships/tags" Target="../tags/tag5.xml"/><Relationship Id="rId2" Type="http://schemas.microsoft.com/office/2007/relationships/media" Target="../media/media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7543800" cy="997967"/>
          </a:xfrm>
        </p:spPr>
        <p:txBody>
          <a:bodyPr/>
          <a:lstStyle/>
          <a:p>
            <a:r>
              <a:rPr lang="en-US" dirty="0" err="1" smtClean="0"/>
              <a:t>BioMEMS</a:t>
            </a:r>
            <a:r>
              <a:rPr lang="en-US" dirty="0" smtClean="0"/>
              <a:t>-</a:t>
            </a:r>
            <a:r>
              <a:rPr lang="el-GR" dirty="0" smtClean="0"/>
              <a:t>μ</a:t>
            </a:r>
            <a:r>
              <a:rPr lang="en-US" dirty="0" smtClean="0"/>
              <a:t>TAS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2132856"/>
            <a:ext cx="6400800" cy="681608"/>
          </a:xfrm>
        </p:spPr>
        <p:txBody>
          <a:bodyPr>
            <a:normAutofit/>
          </a:bodyPr>
          <a:lstStyle/>
          <a:p>
            <a:r>
              <a:rPr lang="el-GR" dirty="0" smtClean="0">
                <a:solidFill>
                  <a:schemeClr val="accent1"/>
                </a:solidFill>
              </a:rPr>
              <a:t>Νέοι ορίζοντες στο μ</a:t>
            </a:r>
            <a:r>
              <a:rPr lang="en-US" dirty="0" smtClean="0">
                <a:solidFill>
                  <a:schemeClr val="accent1"/>
                </a:solidFill>
              </a:rPr>
              <a:t>TAS </a:t>
            </a:r>
            <a:r>
              <a:rPr lang="en-US" dirty="0">
                <a:solidFill>
                  <a:schemeClr val="accent1"/>
                </a:solidFill>
              </a:rPr>
              <a:t>fabrication</a:t>
            </a:r>
            <a:endParaRPr lang="el-GR" dirty="0">
              <a:solidFill>
                <a:schemeClr val="accent1"/>
              </a:solidFill>
            </a:endParaRPr>
          </a:p>
        </p:txBody>
      </p:sp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9040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6"/>
    </mc:Choice>
    <mc:Fallback xmlns="">
      <p:transition xmlns:p14="http://schemas.microsoft.com/office/powerpoint/2010/main" spd="slow" advTm="931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Printing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Αναδυόμενη χρήση σε πολλές εφαρμογές</a:t>
            </a:r>
            <a:endParaRPr lang="en-US" dirty="0" smtClean="0"/>
          </a:p>
          <a:p>
            <a:r>
              <a:rPr lang="el-GR" dirty="0" smtClean="0"/>
              <a:t>Υψηλή ακρίβεια σε προσιτή τιμή</a:t>
            </a:r>
            <a:endParaRPr lang="en-US" dirty="0" smtClean="0"/>
          </a:p>
          <a:p>
            <a:r>
              <a:rPr lang="en-US" dirty="0" smtClean="0"/>
              <a:t>3D </a:t>
            </a:r>
            <a:r>
              <a:rPr lang="el-GR" dirty="0" smtClean="0"/>
              <a:t>δομές</a:t>
            </a:r>
            <a:endParaRPr lang="en-US" dirty="0" smtClean="0"/>
          </a:p>
          <a:p>
            <a:r>
              <a:rPr lang="el-GR" dirty="0" smtClean="0"/>
              <a:t>Ικανότητα κατασκευής </a:t>
            </a:r>
            <a:r>
              <a:rPr lang="en-US" dirty="0" smtClean="0"/>
              <a:t>device </a:t>
            </a:r>
            <a:r>
              <a:rPr lang="el-GR" dirty="0" smtClean="0"/>
              <a:t>με μία κατεργασία</a:t>
            </a:r>
            <a:endParaRPr lang="en-US" dirty="0" smtClean="0"/>
          </a:p>
          <a:p>
            <a:r>
              <a:rPr lang="en-US" dirty="0" smtClean="0"/>
              <a:t>Biocompatible materials</a:t>
            </a:r>
          </a:p>
          <a:p>
            <a:r>
              <a:rPr lang="el-GR" dirty="0" smtClean="0"/>
              <a:t>Διαθέσιμες </a:t>
            </a:r>
            <a:r>
              <a:rPr lang="el-GR" dirty="0"/>
              <a:t>μ</a:t>
            </a:r>
            <a:r>
              <a:rPr lang="el-GR" dirty="0" smtClean="0"/>
              <a:t>έθοδοι</a:t>
            </a:r>
            <a:endParaRPr lang="en-US" dirty="0" smtClean="0"/>
          </a:p>
          <a:p>
            <a:pPr lvl="1"/>
            <a:r>
              <a:rPr lang="en-US" dirty="0" smtClean="0"/>
              <a:t>FDM (thermoplastic materials)</a:t>
            </a:r>
          </a:p>
          <a:p>
            <a:pPr lvl="1"/>
            <a:r>
              <a:rPr lang="en-US" dirty="0"/>
              <a:t>Granular Material </a:t>
            </a:r>
            <a:r>
              <a:rPr lang="en-US" dirty="0" smtClean="0"/>
              <a:t>Binding / SLS</a:t>
            </a:r>
          </a:p>
          <a:p>
            <a:pPr lvl="1"/>
            <a:r>
              <a:rPr lang="en-US" dirty="0" err="1" smtClean="0"/>
              <a:t>Stereolithography</a:t>
            </a:r>
            <a:r>
              <a:rPr lang="en-US" dirty="0" smtClean="0"/>
              <a:t>  </a:t>
            </a:r>
            <a:endParaRPr lang="en-US" dirty="0"/>
          </a:p>
          <a:p>
            <a:pPr lvl="1"/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437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11849">
        <p:split orient="vert"/>
      </p:transition>
    </mc:Choice>
    <mc:Fallback xmlns="">
      <p:transition xmlns:p14="http://schemas.microsoft.com/office/powerpoint/2010/main" spd="slow" advTm="111849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Printing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3754760" cy="4800600"/>
          </a:xfrm>
        </p:spPr>
        <p:txBody>
          <a:bodyPr/>
          <a:lstStyle/>
          <a:p>
            <a:r>
              <a:rPr lang="el-GR" dirty="0" smtClean="0"/>
              <a:t>Προδιαγραφές</a:t>
            </a:r>
            <a:endParaRPr lang="en-US" dirty="0" smtClean="0"/>
          </a:p>
          <a:p>
            <a:pPr lvl="1"/>
            <a:r>
              <a:rPr lang="en-US" dirty="0" smtClean="0"/>
              <a:t>Biocompatible</a:t>
            </a:r>
          </a:p>
          <a:p>
            <a:pPr lvl="2"/>
            <a:r>
              <a:rPr lang="en-US" dirty="0" smtClean="0"/>
              <a:t>Curable resin</a:t>
            </a:r>
          </a:p>
          <a:p>
            <a:pPr lvl="1"/>
            <a:r>
              <a:rPr lang="el-GR" dirty="0" smtClean="0"/>
              <a:t>Χαμηλό </a:t>
            </a:r>
            <a:r>
              <a:rPr lang="el-GR" dirty="0"/>
              <a:t>π</a:t>
            </a:r>
            <a:r>
              <a:rPr lang="el-GR" dirty="0" smtClean="0"/>
              <a:t>ορώδες</a:t>
            </a:r>
            <a:endParaRPr lang="en-US" dirty="0" smtClean="0"/>
          </a:p>
          <a:p>
            <a:pPr lvl="1"/>
            <a:r>
              <a:rPr lang="el-GR" dirty="0" smtClean="0"/>
              <a:t>Ακρίβεια</a:t>
            </a:r>
            <a:endParaRPr lang="en-US" dirty="0" smtClean="0"/>
          </a:p>
          <a:p>
            <a:pPr lvl="1"/>
            <a:endParaRPr lang="el-GR" dirty="0"/>
          </a:p>
        </p:txBody>
      </p:sp>
      <p:sp>
        <p:nvSpPr>
          <p:cNvPr id="4" name="Right Arrow 3"/>
          <p:cNvSpPr/>
          <p:nvPr/>
        </p:nvSpPr>
        <p:spPr>
          <a:xfrm>
            <a:off x="4067944" y="2286031"/>
            <a:ext cx="10801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5430220" y="2204731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Stereolithography</a:t>
            </a:r>
            <a:endParaRPr lang="el-GR" b="1" dirty="0"/>
          </a:p>
        </p:txBody>
      </p:sp>
      <p:pic>
        <p:nvPicPr>
          <p:cNvPr id="9218" name="Picture 2" descr="C:\Users\Alexandros\Desktop\Εργασία\3D printer\FDM_S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58" y="3717032"/>
            <a:ext cx="5603041" cy="245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17081734"/>
      </p:ext>
    </p:extLst>
  </p:cSld>
  <p:clrMapOvr>
    <a:masterClrMapping/>
  </p:clrMapOvr>
  <p:transition xmlns:p14="http://schemas.microsoft.com/office/powerpoint/2010/main" spd="slow" advTm="67359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Printer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Formlabs spin off from the MIT Media Lab 2011</a:t>
            </a:r>
          </a:p>
          <a:p>
            <a:r>
              <a:rPr lang="en-US" dirty="0" smtClean="0"/>
              <a:t>The Form 1</a:t>
            </a:r>
            <a:endParaRPr lang="el-GR" dirty="0"/>
          </a:p>
        </p:txBody>
      </p:sp>
      <p:pic>
        <p:nvPicPr>
          <p:cNvPr id="10242" name="Picture 2" descr="C:\Users\Alexandros\Desktop\Εργασία\3D printer\Screen Shot 2014-02-11 at 10.33.58 μ.μ.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097" y="2420888"/>
            <a:ext cx="3672408" cy="3014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Alexandros\Desktop\Εργασία\3D printer\Screen Shot 2014-02-11 at 10.28.17 μ.μ.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76872"/>
            <a:ext cx="2808312" cy="308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93360715"/>
      </p:ext>
    </p:extLst>
  </p:cSld>
  <p:clrMapOvr>
    <a:masterClrMapping/>
  </p:clrMapOvr>
  <p:transition xmlns:p14="http://schemas.microsoft.com/office/powerpoint/2010/main" spd="slow" advTm="116999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playEvt time="38728" objId="4"/>
        <p14:pauseEvt time="94154" objId="4"/>
        <p14:resumeEvt time="110132" objId="4"/>
        <p14:stopEvt time="114461" objId="4"/>
      </p14:showEvt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Στόχοι…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4988024"/>
          </a:xfrm>
        </p:spPr>
        <p:txBody>
          <a:bodyPr/>
          <a:lstStyle/>
          <a:p>
            <a:r>
              <a:rPr lang="el-GR" dirty="0" smtClean="0"/>
              <a:t>Συνέχεια </a:t>
            </a:r>
            <a:r>
              <a:rPr lang="en-US" dirty="0" smtClean="0"/>
              <a:t>project </a:t>
            </a:r>
            <a:r>
              <a:rPr lang="el-GR" dirty="0" smtClean="0"/>
              <a:t>στα πλαίσια του καινοτομικού σχεδιασμού</a:t>
            </a:r>
          </a:p>
          <a:p>
            <a:r>
              <a:rPr lang="el-GR" dirty="0" smtClean="0"/>
              <a:t>Σχεδιασμός και κατασκευή ολοκληρωμένου </a:t>
            </a:r>
            <a:r>
              <a:rPr lang="en-US" dirty="0" smtClean="0"/>
              <a:t>device </a:t>
            </a:r>
            <a:r>
              <a:rPr lang="el-GR" dirty="0" smtClean="0"/>
              <a:t>με τον 3</a:t>
            </a:r>
            <a:r>
              <a:rPr lang="en-US" dirty="0" smtClean="0"/>
              <a:t>D printer</a:t>
            </a:r>
            <a:r>
              <a:rPr lang="el-GR" dirty="0"/>
              <a:t> </a:t>
            </a:r>
            <a:r>
              <a:rPr lang="el-GR" dirty="0" smtClean="0"/>
              <a:t>που επιλέχτηκε</a:t>
            </a:r>
            <a:endParaRPr lang="en-US" dirty="0" smtClean="0"/>
          </a:p>
          <a:p>
            <a:r>
              <a:rPr lang="el-GR" dirty="0" smtClean="0"/>
              <a:t>Επιλογή υπόλοιπων υποσυστημάτων</a:t>
            </a:r>
          </a:p>
          <a:p>
            <a:pPr lvl="1"/>
            <a:r>
              <a:rPr lang="en-US" dirty="0" smtClean="0"/>
              <a:t>Micro pump</a:t>
            </a:r>
          </a:p>
          <a:p>
            <a:pPr lvl="1"/>
            <a:r>
              <a:rPr lang="en-US" dirty="0" smtClean="0"/>
              <a:t>Display system</a:t>
            </a:r>
          </a:p>
          <a:p>
            <a:pPr lvl="1"/>
            <a:r>
              <a:rPr lang="en-US" dirty="0" smtClean="0"/>
              <a:t>Detection system</a:t>
            </a:r>
          </a:p>
          <a:p>
            <a:pPr lvl="1"/>
            <a:endParaRPr lang="en-US" dirty="0" smtClean="0"/>
          </a:p>
          <a:p>
            <a:pPr lvl="1"/>
            <a:endParaRPr lang="el-GR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290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21115">
        <p14:flash/>
      </p:transition>
    </mc:Choice>
    <mc:Fallback xmlns="">
      <p:transition xmlns:p14="http://schemas.microsoft.com/office/powerpoint/2010/main" spd="slow" advTm="21115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Βιβλιογραφία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Introduction to </a:t>
            </a:r>
            <a:r>
              <a:rPr lang="en-US" sz="1800" dirty="0" err="1"/>
              <a:t>BioMEMS</a:t>
            </a:r>
            <a:r>
              <a:rPr lang="en-US" sz="1800" dirty="0"/>
              <a:t>, Albert </a:t>
            </a:r>
            <a:r>
              <a:rPr lang="en-US" sz="1800" dirty="0" err="1"/>
              <a:t>Folch</a:t>
            </a:r>
            <a:r>
              <a:rPr lang="en-US" sz="1800" dirty="0"/>
              <a:t>, Taylor &amp; Francis Books, Inc</a:t>
            </a:r>
            <a:r>
              <a:rPr lang="en-US" sz="1800" dirty="0" smtClean="0"/>
              <a:t>.</a:t>
            </a:r>
            <a:endParaRPr lang="el-GR" sz="1800" dirty="0" smtClean="0"/>
          </a:p>
          <a:p>
            <a:r>
              <a:rPr lang="el-GR" sz="1800" dirty="0"/>
              <a:t>Εμβιομηχανική - Βιοϊατρική Τεχνολογία, Σημειώσεις </a:t>
            </a:r>
            <a:r>
              <a:rPr lang="el-GR" sz="1800" dirty="0" smtClean="0"/>
              <a:t>μαθήματος</a:t>
            </a:r>
          </a:p>
          <a:p>
            <a:r>
              <a:rPr lang="en-US" sz="1800" dirty="0"/>
              <a:t>Micro Total Analysis Systems. 1. Introduction, Theory and Technology, Darwin R. Reyes, Dimitri </a:t>
            </a:r>
            <a:r>
              <a:rPr lang="en-US" sz="1800" dirty="0" err="1"/>
              <a:t>Iossifidis</a:t>
            </a:r>
            <a:r>
              <a:rPr lang="en-US" sz="1800" dirty="0"/>
              <a:t>, Pierre-Alain </a:t>
            </a:r>
            <a:r>
              <a:rPr lang="en-US" sz="1800" dirty="0" err="1"/>
              <a:t>Auroux</a:t>
            </a:r>
            <a:r>
              <a:rPr lang="en-US" sz="1800" dirty="0"/>
              <a:t>, and Andreas </a:t>
            </a:r>
            <a:r>
              <a:rPr lang="en-US" sz="1800" dirty="0" err="1"/>
              <a:t>Manz</a:t>
            </a:r>
            <a:r>
              <a:rPr lang="en-US" sz="1800" dirty="0" smtClean="0"/>
              <a:t>*</a:t>
            </a:r>
            <a:endParaRPr lang="el-GR" sz="1800" dirty="0" smtClean="0"/>
          </a:p>
          <a:p>
            <a:r>
              <a:rPr lang="en-US" sz="1800" dirty="0"/>
              <a:t>Fabrication techniques and materials commonly used for the production of micro reactors and micro total analysis systems, Tom </a:t>
            </a:r>
            <a:r>
              <a:rPr lang="en-US" sz="1800" dirty="0" err="1" smtClean="0"/>
              <a:t>McCreedy</a:t>
            </a:r>
            <a:endParaRPr lang="el-GR" sz="1800" dirty="0" smtClean="0"/>
          </a:p>
          <a:p>
            <a:r>
              <a:rPr lang="en-US" sz="1800" dirty="0"/>
              <a:t>“How Stereolithography Works” </a:t>
            </a:r>
            <a:r>
              <a:rPr lang="en-US" sz="1800" dirty="0" smtClean="0"/>
              <a:t>Thre3D</a:t>
            </a:r>
            <a:endParaRPr lang="el-GR" sz="1800" dirty="0" smtClean="0"/>
          </a:p>
          <a:p>
            <a:r>
              <a:rPr lang="en-US" sz="1800" dirty="0"/>
              <a:t>Vincent; Earls, Alan R. (February 2011). "Origins: A 3D Vision Spawns </a:t>
            </a:r>
            <a:r>
              <a:rPr lang="en-US" sz="1800" dirty="0" err="1"/>
              <a:t>Stratasys</a:t>
            </a:r>
            <a:r>
              <a:rPr lang="en-US" sz="1800" dirty="0"/>
              <a:t>, Inc. Today's Machining World's new feature "Origins" tells us the stories of how successful technologies, companies and people got their start. This month we interview a pioneer of rapid prototyping technology, Scott Crump, the founder and CEO of </a:t>
            </a:r>
            <a:r>
              <a:rPr lang="en-US" sz="1800" dirty="0" err="1"/>
              <a:t>Stratasys</a:t>
            </a:r>
            <a:r>
              <a:rPr lang="en-US" sz="1800" dirty="0"/>
              <a:t> </a:t>
            </a:r>
            <a:r>
              <a:rPr lang="en-US" sz="1800" dirty="0" err="1"/>
              <a:t>Inc</a:t>
            </a:r>
            <a:r>
              <a:rPr lang="en-US" sz="1800" dirty="0"/>
              <a:t>". Today's Machining World (Oak Forest, Illinois, USA: Screw Machine World </a:t>
            </a:r>
            <a:r>
              <a:rPr lang="en-US" sz="1800" dirty="0" err="1"/>
              <a:t>Inc</a:t>
            </a:r>
            <a:r>
              <a:rPr lang="en-US" sz="1800" dirty="0"/>
              <a:t>) 7 (1): 24–25.</a:t>
            </a: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346607534"/>
      </p:ext>
    </p:extLst>
  </p:cSld>
  <p:clrMapOvr>
    <a:masterClrMapping/>
  </p:clrMapOvr>
  <p:transition xmlns:p14="http://schemas.microsoft.com/office/powerpoint/2010/main" spd="slow" advTm="1264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7620000" cy="1143000"/>
          </a:xfrm>
        </p:spPr>
        <p:txBody>
          <a:bodyPr/>
          <a:lstStyle/>
          <a:p>
            <a:pPr algn="ctr"/>
            <a:r>
              <a:rPr lang="el-GR" sz="4000" dirty="0" smtClean="0"/>
              <a:t>Ευχαριστώ για την προσοχή σας!</a:t>
            </a:r>
            <a:endParaRPr lang="el-GR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567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4609">
        <p14:flash/>
      </p:transition>
    </mc:Choice>
    <mc:Fallback xmlns="">
      <p:transition xmlns:p14="http://schemas.microsoft.com/office/powerpoint/2010/main" spd="slow" advTm="4609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2755E-6 L 3.61111E-6 -0.07218 " pathEditMode="relative" rAng="0" ptsTypes="AA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9"/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BioMEMS</a:t>
            </a:r>
            <a:r>
              <a:rPr lang="el-GR" dirty="0"/>
              <a:t> </a:t>
            </a:r>
            <a:r>
              <a:rPr lang="el-GR" dirty="0" smtClean="0"/>
              <a:t>&amp; εφαρμογές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4800600"/>
          </a:xfrm>
        </p:spPr>
        <p:txBody>
          <a:bodyPr/>
          <a:lstStyle/>
          <a:p>
            <a:r>
              <a:rPr lang="en-US" dirty="0" smtClean="0"/>
              <a:t>Bio Micro Electro Mechanical Systems</a:t>
            </a:r>
          </a:p>
          <a:p>
            <a:r>
              <a:rPr lang="el-GR" dirty="0" smtClean="0"/>
              <a:t>Ευρύ φάσμα εφαρμογών</a:t>
            </a:r>
          </a:p>
          <a:p>
            <a:r>
              <a:rPr lang="en-US" dirty="0" smtClean="0"/>
              <a:t>Bionic eye</a:t>
            </a:r>
          </a:p>
          <a:p>
            <a:r>
              <a:rPr lang="en-US" dirty="0" smtClean="0"/>
              <a:t>Neuroscience</a:t>
            </a:r>
          </a:p>
          <a:p>
            <a:pPr marL="114300" indent="0">
              <a:buNone/>
            </a:pPr>
            <a:endParaRPr lang="el-GR" dirty="0"/>
          </a:p>
        </p:txBody>
      </p:sp>
      <p:pic>
        <p:nvPicPr>
          <p:cNvPr id="1026" name="Picture 2" descr="C:\Users\Alexandros\Desktop\Εργασία\Matrix_RecordingVolume_Web-0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4560" y="3681028"/>
            <a:ext cx="3516313" cy="293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lexandros\Desktop\Εργασία\howitworks-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12719"/>
            <a:ext cx="4286251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udio 4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6094828"/>
      </p:ext>
    </p:extLst>
  </p:cSld>
  <p:clrMapOvr>
    <a:masterClrMapping/>
  </p:clrMapOvr>
  <p:transition xmlns:p14="http://schemas.microsoft.com/office/powerpoint/2010/main" spd="slow" advTm="139482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91352" objId="6"/>
        <p14:pauseEvt time="113821" objId="6"/>
        <p14:seekEvt time="113821" objId="6" seek="24717"/>
        <p14:resumeEvt time="113821" objId="6"/>
        <p14:pauseEvt time="114739" objId="6"/>
        <p14:seekEvt time="114739" objId="6" seek="27332"/>
        <p14:seekEvt time="114739" objId="6" seek="27332"/>
        <p14:resumeEvt time="114739" objId="6"/>
        <p14:stopEvt time="127832" objId="6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μ</a:t>
            </a:r>
            <a:r>
              <a:rPr lang="en-US" dirty="0" smtClean="0"/>
              <a:t>TAS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2404864"/>
          </a:xfrm>
        </p:spPr>
        <p:txBody>
          <a:bodyPr/>
          <a:lstStyle/>
          <a:p>
            <a:r>
              <a:rPr lang="en-US" dirty="0" smtClean="0"/>
              <a:t>Micro-total-analysis systems</a:t>
            </a:r>
          </a:p>
          <a:p>
            <a:r>
              <a:rPr lang="en-US" dirty="0" smtClean="0"/>
              <a:t>Lab on a chip devices</a:t>
            </a:r>
          </a:p>
          <a:p>
            <a:r>
              <a:rPr lang="en-US" dirty="0" smtClean="0"/>
              <a:t>Microfluidics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l-GR" dirty="0"/>
          </a:p>
        </p:txBody>
      </p:sp>
      <p:pic>
        <p:nvPicPr>
          <p:cNvPr id="2051" name="Picture 3" descr="K:\Εργασία\Εργασία Εμβιομηχανικής.pages\Data\Screen Shot 2014-02-08 at 9.14.05 μ.μ.-2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204864"/>
            <a:ext cx="4315667" cy="23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lexandros\Desktop\Εργασία\Εργασία Εμβιομηχανικής.pages\Data\Screen Shot 2014-02-08 at 9.13.44 μ.μ.-2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24944"/>
            <a:ext cx="694665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12306153"/>
      </p:ext>
    </p:extLst>
  </p:cSld>
  <p:clrMapOvr>
    <a:masterClrMapping/>
  </p:clrMapOvr>
  <p:transition xmlns:p14="http://schemas.microsoft.com/office/powerpoint/2010/main" spd="slow" advTm="115459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</a:t>
            </a:r>
            <a:r>
              <a:rPr lang="en-US" dirty="0" smtClean="0"/>
              <a:t>TAS</a:t>
            </a:r>
            <a:r>
              <a:rPr lang="el-GR" dirty="0" smtClean="0"/>
              <a:t>-</a:t>
            </a:r>
            <a:r>
              <a:rPr lang="en-US" dirty="0" smtClean="0"/>
              <a:t>LOC application?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33056"/>
            <a:ext cx="7620000" cy="2467744"/>
          </a:xfrm>
        </p:spPr>
        <p:txBody>
          <a:bodyPr/>
          <a:lstStyle/>
          <a:p>
            <a:r>
              <a:rPr lang="en-US" dirty="0" smtClean="0"/>
              <a:t>hCG hormone</a:t>
            </a:r>
          </a:p>
          <a:p>
            <a:r>
              <a:rPr lang="el-GR" dirty="0" smtClean="0"/>
              <a:t>Εναλλακτική</a:t>
            </a:r>
            <a:r>
              <a:rPr lang="en-US" dirty="0" smtClean="0"/>
              <a:t>?</a:t>
            </a:r>
          </a:p>
          <a:p>
            <a:pPr lvl="1"/>
            <a:r>
              <a:rPr lang="el-GR" dirty="0" smtClean="0"/>
              <a:t>Εξετάσεις αίματος ή ούρων..!</a:t>
            </a:r>
            <a:endParaRPr lang="el-GR" dirty="0"/>
          </a:p>
        </p:txBody>
      </p:sp>
      <p:pic>
        <p:nvPicPr>
          <p:cNvPr id="3074" name="Picture 2" descr="C:\Users\Alexandros\Desktop\Εργασία\Εργασία Εμβιομηχανικής.pages\Data\Clearblue_Advanced_Digital_Pregnancy_Test_with_Weeks_Estimator-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563294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40394049"/>
      </p:ext>
    </p:extLst>
  </p:cSld>
  <p:clrMapOvr>
    <a:masterClrMapping/>
  </p:clrMapOvr>
  <p:transition xmlns:p14="http://schemas.microsoft.com/office/powerpoint/2010/main" spd="slow" advTm="60857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Fabrication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Photolithography</a:t>
            </a:r>
          </a:p>
          <a:p>
            <a:pPr lvl="1"/>
            <a:r>
              <a:rPr lang="el-GR" dirty="0" smtClean="0"/>
              <a:t>Αξιόπιστη</a:t>
            </a:r>
            <a:endParaRPr lang="en-US" dirty="0" smtClean="0"/>
          </a:p>
          <a:p>
            <a:pPr lvl="1"/>
            <a:r>
              <a:rPr lang="el-GR" dirty="0" smtClean="0"/>
              <a:t>Ακριβής</a:t>
            </a:r>
            <a:endParaRPr lang="en-US" dirty="0" smtClean="0"/>
          </a:p>
          <a:p>
            <a:pPr lvl="1"/>
            <a:r>
              <a:rPr lang="el-GR" dirty="0" smtClean="0"/>
              <a:t>Ανάγκη για </a:t>
            </a:r>
            <a:r>
              <a:rPr lang="en-US" dirty="0" smtClean="0"/>
              <a:t>clean rooms</a:t>
            </a:r>
            <a:endParaRPr lang="el-GR" dirty="0" smtClean="0"/>
          </a:p>
          <a:p>
            <a:pPr lvl="1"/>
            <a:r>
              <a:rPr lang="el-GR" dirty="0" smtClean="0"/>
              <a:t>Εξειδικευμένο προσωπικό</a:t>
            </a:r>
            <a:endParaRPr lang="en-US" dirty="0" smtClean="0"/>
          </a:p>
          <a:p>
            <a:pPr lvl="1"/>
            <a:r>
              <a:rPr lang="el-GR" dirty="0" smtClean="0"/>
              <a:t>Περιορισμένες δυνατότητες για 3</a:t>
            </a:r>
            <a:r>
              <a:rPr lang="en-US" dirty="0" smtClean="0"/>
              <a:t>D </a:t>
            </a:r>
            <a:r>
              <a:rPr lang="el-GR" dirty="0" smtClean="0"/>
              <a:t>διαμορφώσεις</a:t>
            </a:r>
            <a:endParaRPr lang="en-US" dirty="0" smtClean="0"/>
          </a:p>
        </p:txBody>
      </p:sp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4098" name="Picture 2" descr="C:\Users\Alexandros\Desktop\Εργασία\Εργασία Εμβιομηχανικής.pages\Data\page29image6944-1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90679"/>
            <a:ext cx="4575175" cy="137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lexandros\Desktop\Εργασία\Class_10,000-cleanroom_facility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732" y="3369058"/>
            <a:ext cx="45339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56779020"/>
      </p:ext>
    </p:extLst>
  </p:cSld>
  <p:clrMapOvr>
    <a:masterClrMapping/>
  </p:clrMapOvr>
  <p:transition xmlns:p14="http://schemas.microsoft.com/office/powerpoint/2010/main" spd="slow" advTm="57496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Fabrication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2736"/>
            <a:ext cx="7620000" cy="4800600"/>
          </a:xfrm>
        </p:spPr>
        <p:txBody>
          <a:bodyPr/>
          <a:lstStyle/>
          <a:p>
            <a:r>
              <a:rPr lang="en-US" dirty="0" smtClean="0"/>
              <a:t>Micromachining</a:t>
            </a:r>
          </a:p>
          <a:p>
            <a:pPr lvl="1"/>
            <a:r>
              <a:rPr lang="en-US" dirty="0" smtClean="0"/>
              <a:t>Etching</a:t>
            </a:r>
          </a:p>
          <a:p>
            <a:pPr lvl="1"/>
            <a:r>
              <a:rPr lang="en-US" dirty="0" smtClean="0"/>
              <a:t>Deposition and “lift-off”</a:t>
            </a:r>
          </a:p>
          <a:p>
            <a:pPr lvl="1"/>
            <a:r>
              <a:rPr lang="el-GR" dirty="0" smtClean="0"/>
              <a:t>Ακρίβεια μέχρι </a:t>
            </a:r>
            <a:r>
              <a:rPr lang="en-US" dirty="0" smtClean="0"/>
              <a:t>2</a:t>
            </a:r>
            <a:r>
              <a:rPr lang="el-GR" dirty="0" smtClean="0"/>
              <a:t>μ</a:t>
            </a:r>
            <a:r>
              <a:rPr lang="en-US" dirty="0" smtClean="0"/>
              <a:t>m!</a:t>
            </a:r>
          </a:p>
          <a:p>
            <a:pPr lvl="1"/>
            <a:r>
              <a:rPr lang="en-US" dirty="0" smtClean="0"/>
              <a:t>“3D” </a:t>
            </a:r>
            <a:r>
              <a:rPr lang="el-GR" dirty="0" smtClean="0"/>
              <a:t>γεωμετρίες</a:t>
            </a:r>
            <a:endParaRPr lang="en-US" dirty="0" smtClean="0"/>
          </a:p>
          <a:p>
            <a:pPr lvl="1"/>
            <a:r>
              <a:rPr lang="en-US" dirty="0" smtClean="0"/>
              <a:t>Processing cost 10.000$ to 100.000$</a:t>
            </a:r>
          </a:p>
          <a:p>
            <a:pPr lvl="1"/>
            <a:r>
              <a:rPr lang="el-GR" dirty="0" smtClean="0"/>
              <a:t>Λίγες επιλογές σε υλικά</a:t>
            </a:r>
            <a:endParaRPr lang="el-GR" dirty="0"/>
          </a:p>
        </p:txBody>
      </p:sp>
      <p:pic>
        <p:nvPicPr>
          <p:cNvPr id="5122" name="Picture 2" descr="C:\Users\Alexandros\Downloads\Screen Shot 2014-02-14 at 9.34.36 μ.μ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5775970" cy="1219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lexandros\Downloads\Screen Shot 2014-02-14 at 9.42.48 μ.μ.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73016"/>
            <a:ext cx="4058444" cy="318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24811684"/>
      </p:ext>
    </p:extLst>
  </p:cSld>
  <p:clrMapOvr>
    <a:masterClrMapping/>
  </p:clrMapOvr>
  <p:transition xmlns:p14="http://schemas.microsoft.com/office/powerpoint/2010/main" spd="slow" advTm="94038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Fabrication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Laser cutting</a:t>
            </a:r>
          </a:p>
          <a:p>
            <a:pPr lvl="1"/>
            <a:r>
              <a:rPr lang="en-US" dirty="0" smtClean="0"/>
              <a:t>Melting plastic</a:t>
            </a:r>
          </a:p>
          <a:p>
            <a:pPr lvl="1"/>
            <a:r>
              <a:rPr lang="en-US" dirty="0" smtClean="0"/>
              <a:t>Low cost microfluidic devices by various companies</a:t>
            </a:r>
          </a:p>
          <a:p>
            <a:pPr lvl="1"/>
            <a:r>
              <a:rPr lang="en-US" dirty="0" smtClean="0"/>
              <a:t>Limited resolution</a:t>
            </a:r>
          </a:p>
          <a:p>
            <a:pPr lvl="1"/>
            <a:r>
              <a:rPr lang="en-US" dirty="0" smtClean="0"/>
              <a:t>2D</a:t>
            </a:r>
          </a:p>
        </p:txBody>
      </p:sp>
      <p:pic>
        <p:nvPicPr>
          <p:cNvPr id="6146" name="Picture 2" descr="C:\Users\Alexandros\Downloads\Screen Shot 2014-02-14 at 9.59.22 μ.μ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852936"/>
            <a:ext cx="4271666" cy="330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6883829"/>
      </p:ext>
    </p:extLst>
  </p:cSld>
  <p:clrMapOvr>
    <a:masterClrMapping/>
  </p:clrMapOvr>
  <p:transition xmlns:p14="http://schemas.microsoft.com/office/powerpoint/2010/main" spd="slow" advTm="38796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Fabrication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7620000" cy="4800600"/>
          </a:xfrm>
        </p:spPr>
        <p:txBody>
          <a:bodyPr/>
          <a:lstStyle/>
          <a:p>
            <a:r>
              <a:rPr lang="en-US" dirty="0" err="1" smtClean="0"/>
              <a:t>Micromolding</a:t>
            </a:r>
            <a:endParaRPr lang="en-US" dirty="0" smtClean="0"/>
          </a:p>
          <a:p>
            <a:pPr lvl="1"/>
            <a:r>
              <a:rPr lang="el-GR" dirty="0" smtClean="0"/>
              <a:t>Υψηλή παραγωγικότητα όταν υπάρχει το </a:t>
            </a:r>
            <a:r>
              <a:rPr lang="en-US" dirty="0" smtClean="0"/>
              <a:t>master mold</a:t>
            </a:r>
          </a:p>
          <a:p>
            <a:pPr lvl="1"/>
            <a:r>
              <a:rPr lang="en-US" dirty="0" smtClean="0"/>
              <a:t>Injection molding </a:t>
            </a:r>
            <a:r>
              <a:rPr lang="el-GR" dirty="0" smtClean="0"/>
              <a:t>για </a:t>
            </a:r>
            <a:r>
              <a:rPr lang="en-US" dirty="0" smtClean="0"/>
              <a:t>thermoset polymers</a:t>
            </a:r>
          </a:p>
          <a:p>
            <a:pPr lvl="1"/>
            <a:r>
              <a:rPr lang="en-US" dirty="0" smtClean="0"/>
              <a:t>Hot embossing  </a:t>
            </a:r>
            <a:r>
              <a:rPr lang="el-GR" dirty="0" smtClean="0"/>
              <a:t>για </a:t>
            </a:r>
            <a:r>
              <a:rPr lang="en-US" dirty="0" smtClean="0"/>
              <a:t>thermoplastic polymers</a:t>
            </a:r>
          </a:p>
          <a:p>
            <a:pPr lvl="1"/>
            <a:r>
              <a:rPr lang="en-US" dirty="0" smtClean="0"/>
              <a:t>Soft lithography </a:t>
            </a:r>
            <a:r>
              <a:rPr lang="el-GR" dirty="0" smtClean="0"/>
              <a:t>για </a:t>
            </a:r>
            <a:r>
              <a:rPr lang="en-US" dirty="0" smtClean="0"/>
              <a:t>elastomeric polymers</a:t>
            </a:r>
          </a:p>
          <a:p>
            <a:pPr lvl="2"/>
            <a:r>
              <a:rPr lang="en-US" dirty="0" smtClean="0"/>
              <a:t>Curable polymers (PDMS)</a:t>
            </a:r>
          </a:p>
          <a:p>
            <a:pPr lvl="2"/>
            <a:r>
              <a:rPr lang="el-GR" dirty="0" smtClean="0"/>
              <a:t>Μπορούν να αντιγραφούν χαρακτηριστικά</a:t>
            </a:r>
            <a:r>
              <a:rPr lang="en-US" dirty="0" smtClean="0"/>
              <a:t> 100nm</a:t>
            </a:r>
          </a:p>
          <a:p>
            <a:pPr lvl="2"/>
            <a:r>
              <a:rPr lang="el-GR" dirty="0" smtClean="0"/>
              <a:t>Δεν απαιτούνται </a:t>
            </a:r>
            <a:r>
              <a:rPr lang="en-US" dirty="0" smtClean="0"/>
              <a:t>clean rooms</a:t>
            </a:r>
          </a:p>
          <a:p>
            <a:pPr lvl="2"/>
            <a:r>
              <a:rPr lang="en-US" dirty="0" smtClean="0"/>
              <a:t>Biocompatible</a:t>
            </a:r>
          </a:p>
          <a:p>
            <a:pPr lvl="2"/>
            <a:r>
              <a:rPr lang="en-US" dirty="0" err="1" smtClean="0"/>
              <a:t>Microstamping</a:t>
            </a:r>
            <a:r>
              <a:rPr lang="en-US" dirty="0" smtClean="0"/>
              <a:t>, microfluidic patterning, stencil patterning</a:t>
            </a:r>
            <a:endParaRPr lang="el-GR" dirty="0"/>
          </a:p>
        </p:txBody>
      </p:sp>
      <p:pic>
        <p:nvPicPr>
          <p:cNvPr id="7170" name="Picture 2" descr="C:\Users\Alexandros\Downloads\Screen Shot 2014-02-14 at 10.20.32 μ.μ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643929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74723368"/>
      </p:ext>
    </p:extLst>
  </p:cSld>
  <p:clrMapOvr>
    <a:masterClrMapping/>
  </p:clrMapOvr>
  <p:transition xmlns:p14="http://schemas.microsoft.com/office/powerpoint/2010/main" spd="slow" advTm="120836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Fabrication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Electron beam lithography (EBL)</a:t>
            </a:r>
          </a:p>
          <a:p>
            <a:r>
              <a:rPr lang="en-US" dirty="0" smtClean="0"/>
              <a:t>Scanning probe lithography (SPL)</a:t>
            </a:r>
          </a:p>
          <a:p>
            <a:pPr lvl="1"/>
            <a:r>
              <a:rPr lang="el-GR" dirty="0" smtClean="0"/>
              <a:t>Ακρίβεια </a:t>
            </a:r>
            <a:r>
              <a:rPr lang="en-US" dirty="0" smtClean="0"/>
              <a:t>10-100 nm</a:t>
            </a:r>
            <a:endParaRPr lang="el-GR" dirty="0" smtClean="0"/>
          </a:p>
          <a:p>
            <a:pPr lvl="1"/>
            <a:r>
              <a:rPr lang="el-GR" dirty="0" smtClean="0"/>
              <a:t>Κατασκευή μασκών</a:t>
            </a:r>
            <a:endParaRPr lang="en-US" dirty="0"/>
          </a:p>
          <a:p>
            <a:pPr lvl="1"/>
            <a:r>
              <a:rPr lang="en-US" dirty="0" smtClean="0"/>
              <a:t>2D</a:t>
            </a:r>
          </a:p>
          <a:p>
            <a:pPr lvl="1"/>
            <a:r>
              <a:rPr lang="el-GR" dirty="0" smtClean="0"/>
              <a:t>Απαιτείται </a:t>
            </a:r>
            <a:r>
              <a:rPr lang="en-US" dirty="0" smtClean="0"/>
              <a:t>etching </a:t>
            </a:r>
            <a:r>
              <a:rPr lang="el-GR" dirty="0" smtClean="0"/>
              <a:t>για βαθύτερες διαμορφώσεις</a:t>
            </a:r>
            <a:endParaRPr lang="en-US" dirty="0" smtClean="0"/>
          </a:p>
        </p:txBody>
      </p:sp>
      <p:pic>
        <p:nvPicPr>
          <p:cNvPr id="8194" name="Picture 2" descr="C:\Users\Alexandros\Downloads\Screen Shot 2014-02-14 at 10.49.26 μ.μ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33595"/>
            <a:ext cx="5280587" cy="279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3008622"/>
      </p:ext>
    </p:extLst>
  </p:cSld>
  <p:clrMapOvr>
    <a:masterClrMapping/>
  </p:clrMapOvr>
  <p:transition xmlns:p14="http://schemas.microsoft.com/office/powerpoint/2010/main" spd="slow" advTm="43573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65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52.6|12|0.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.6|30.2|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4|9.5|1.1|58.8|0.7|1.3|44.1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52.2|42|0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2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6.1|10.2|0.9|8.8|6.3|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2.6|1.9|22.1|0.7|0.7|10.8|10.3|9.1|23.4|1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|6.1|23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|98.6|2.7|1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8.1|33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1076</TotalTime>
  <Words>366</Words>
  <Application>Microsoft Macintosh PowerPoint</Application>
  <PresentationFormat>On-screen Show (4:3)</PresentationFormat>
  <Paragraphs>90</Paragraphs>
  <Slides>15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Adjacency</vt:lpstr>
      <vt:lpstr>BioMEMS-μTAS</vt:lpstr>
      <vt:lpstr>BioMEMS &amp; εφαρμογές</vt:lpstr>
      <vt:lpstr>μTAS</vt:lpstr>
      <vt:lpstr>μTAS-LOC application?</vt:lpstr>
      <vt:lpstr>Fabrication</vt:lpstr>
      <vt:lpstr>Fabrication</vt:lpstr>
      <vt:lpstr>Fabrication</vt:lpstr>
      <vt:lpstr>Fabrication</vt:lpstr>
      <vt:lpstr>Fabrication</vt:lpstr>
      <vt:lpstr>3D Printing</vt:lpstr>
      <vt:lpstr>3D Printing</vt:lpstr>
      <vt:lpstr>3D Printer</vt:lpstr>
      <vt:lpstr>Στόχοι…</vt:lpstr>
      <vt:lpstr>Βιβλιογραφία</vt:lpstr>
      <vt:lpstr>Ευχαριστώ για την προσοχή σας!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Alexandros</dc:creator>
  <cp:lastModifiedBy>Alexandros Angelopoulos</cp:lastModifiedBy>
  <cp:revision>55</cp:revision>
  <dcterms:created xsi:type="dcterms:W3CDTF">2014-02-14T14:55:48Z</dcterms:created>
  <dcterms:modified xsi:type="dcterms:W3CDTF">2014-02-26T17:12:47Z</dcterms:modified>
</cp:coreProperties>
</file>